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metadata" ContentType="application/binary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2" r:id="rId12"/>
    <p:sldId id="271" r:id="rId13"/>
  </p:sldIdLst>
  <p:sldSz cx="9144000" cy="5143500" type="screen16x9"/>
  <p:notesSz cx="6858000" cy="9144000"/>
  <p:embeddedFontLs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Arial Black" pitchFamily="34" charset="0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3" roundtripDataSignature="AMtx7mji1K2IJQl/fNbRE9j+qZwkddkB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033" autoAdjust="0"/>
  </p:normalViewPr>
  <p:slideViewPr>
    <p:cSldViewPr snapToGrid="0">
      <p:cViewPr varScale="1">
        <p:scale>
          <a:sx n="128" d="100"/>
          <a:sy n="128" d="100"/>
        </p:scale>
        <p:origin x="-1050" y="-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" name="Google Shape;13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5" name="Google Shape;155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ellysbil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8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1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1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ddrett teks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7"/>
          <p:cNvSpPr txBox="1">
            <a:spLocks noGrp="1"/>
          </p:cNvSpPr>
          <p:nvPr>
            <p:ph type="title"/>
          </p:nvPr>
        </p:nvSpPr>
        <p:spPr>
          <a:xfrm>
            <a:off x="457200" y="627533"/>
            <a:ext cx="8229600" cy="648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1"/>
          </p:nvPr>
        </p:nvSpPr>
        <p:spPr>
          <a:xfrm rot="5400000">
            <a:off x="2807804" y="-858975"/>
            <a:ext cx="3528391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ddrett tittel og teks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8"/>
          <p:cNvSpPr txBox="1">
            <a:spLocks noGrp="1"/>
          </p:cNvSpPr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mt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el og innhold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0"/>
          <p:cNvSpPr txBox="1">
            <a:spLocks noGrp="1"/>
          </p:cNvSpPr>
          <p:nvPr>
            <p:ph type="title"/>
          </p:nvPr>
        </p:nvSpPr>
        <p:spPr>
          <a:xfrm>
            <a:off x="457200" y="652757"/>
            <a:ext cx="8229600" cy="648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body" idx="1"/>
          </p:nvPr>
        </p:nvSpPr>
        <p:spPr>
          <a:xfrm>
            <a:off x="457200" y="1491630"/>
            <a:ext cx="8229600" cy="3528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ndelingsoverskrift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1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 innholdsdeler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2"/>
          <p:cNvSpPr txBox="1">
            <a:spLocks noGrp="1"/>
          </p:cNvSpPr>
          <p:nvPr>
            <p:ph type="title"/>
          </p:nvPr>
        </p:nvSpPr>
        <p:spPr>
          <a:xfrm>
            <a:off x="457200" y="627533"/>
            <a:ext cx="8229600" cy="648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body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mmenligning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3"/>
          <p:cNvSpPr txBox="1">
            <a:spLocks noGrp="1"/>
          </p:cNvSpPr>
          <p:nvPr>
            <p:ph type="title"/>
          </p:nvPr>
        </p:nvSpPr>
        <p:spPr>
          <a:xfrm>
            <a:off x="457200" y="627533"/>
            <a:ext cx="8229600" cy="648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re tittel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>
            <a:spLocks noGrp="1"/>
          </p:cNvSpPr>
          <p:nvPr>
            <p:ph type="title"/>
          </p:nvPr>
        </p:nvSpPr>
        <p:spPr>
          <a:xfrm>
            <a:off x="457200" y="627533"/>
            <a:ext cx="8229600" cy="648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2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nhold med tekst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5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lde med tekst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457200" y="627533"/>
            <a:ext cx="8229600" cy="648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457200" y="1491630"/>
            <a:ext cx="8229600" cy="3528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2" name="Google Shape;12;p17" descr="PPT template.jpg"/>
          <p:cNvPicPr preferRelativeResize="0"/>
          <p:nvPr/>
        </p:nvPicPr>
        <p:blipFill rotWithShape="1">
          <a:blip r:embed="rId13">
            <a:alphaModFix/>
          </a:blip>
          <a:srcRect t="6817" b="7335"/>
          <a:stretch/>
        </p:blipFill>
        <p:spPr>
          <a:xfrm>
            <a:off x="0" y="0"/>
            <a:ext cx="9144000" cy="648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7" descr="PPT template.jpg"/>
          <p:cNvPicPr preferRelativeResize="0"/>
          <p:nvPr/>
        </p:nvPicPr>
        <p:blipFill rotWithShape="1">
          <a:blip r:embed="rId13">
            <a:alphaModFix/>
          </a:blip>
          <a:srcRect l="30033" t="66906"/>
          <a:stretch/>
        </p:blipFill>
        <p:spPr>
          <a:xfrm>
            <a:off x="0" y="4999484"/>
            <a:ext cx="9144000" cy="144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7" descr="132nd-388th_vFG_logo.png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8609154" y="35667"/>
            <a:ext cx="480300" cy="57281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nb-NO" sz="3959" dirty="0" err="1" smtClean="0"/>
              <a:t>Mission</a:t>
            </a:r>
            <a:r>
              <a:rPr lang="nb-NO" sz="3959" dirty="0" smtClean="0"/>
              <a:t/>
            </a:r>
            <a:br>
              <a:rPr lang="nb-NO" sz="3959" dirty="0" smtClean="0"/>
            </a:br>
            <a:r>
              <a:rPr lang="nb-NO" sz="3959" dirty="0" smtClean="0"/>
              <a:t>Strike OBJ RIGEL</a:t>
            </a:r>
            <a:r>
              <a:rPr lang="x-none" sz="3959"/>
              <a:t/>
            </a:r>
            <a:br>
              <a:rPr lang="x-none" sz="3959"/>
            </a:br>
            <a:r>
              <a:rPr lang="x-none" sz="3959"/>
              <a:t> </a:t>
            </a:r>
            <a:endParaRPr sz="3959" dirty="0"/>
          </a:p>
        </p:txBody>
      </p:sp>
      <p:sp>
        <p:nvSpPr>
          <p:cNvPr id="87" name="Google Shape;87;p1"/>
          <p:cNvSpPr txBox="1">
            <a:spLocks noGrp="1"/>
          </p:cNvSpPr>
          <p:nvPr>
            <p:ph type="subTitle" idx="1"/>
          </p:nvPr>
        </p:nvSpPr>
        <p:spPr>
          <a:xfrm>
            <a:off x="1371600" y="2499742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x-none"/>
              <a:t>Flightbrief</a:t>
            </a:r>
            <a:endParaRPr dirty="0"/>
          </a:p>
        </p:txBody>
      </p:sp>
      <p:pic>
        <p:nvPicPr>
          <p:cNvPr id="88" name="Google Shape;88;p1" descr="PPT template.jpg"/>
          <p:cNvPicPr preferRelativeResize="0"/>
          <p:nvPr/>
        </p:nvPicPr>
        <p:blipFill rotWithShape="1">
          <a:blip r:embed="rId3">
            <a:alphaModFix/>
          </a:blip>
          <a:srcRect t="6817" b="7335"/>
          <a:stretch/>
        </p:blipFill>
        <p:spPr>
          <a:xfrm>
            <a:off x="0" y="0"/>
            <a:ext cx="9144000" cy="648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 descr="PPT template.jpg"/>
          <p:cNvPicPr preferRelativeResize="0"/>
          <p:nvPr/>
        </p:nvPicPr>
        <p:blipFill rotWithShape="1">
          <a:blip r:embed="rId3">
            <a:alphaModFix/>
          </a:blip>
          <a:srcRect l="30033" t="66906"/>
          <a:stretch/>
        </p:blipFill>
        <p:spPr>
          <a:xfrm>
            <a:off x="0" y="4999484"/>
            <a:ext cx="9144000" cy="144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" descr="132nd-388th_vFG_log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04448" y="51470"/>
            <a:ext cx="428189" cy="510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" descr="132nd-388th_vFG_logo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95936" y="3322228"/>
            <a:ext cx="1152128" cy="1374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CONTRACTS</a:t>
            </a:r>
            <a:endParaRPr sz="36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73" name="Google Shape;173;p10"/>
          <p:cNvSpPr txBox="1"/>
          <p:nvPr/>
        </p:nvSpPr>
        <p:spPr>
          <a:xfrm>
            <a:off x="0" y="699542"/>
            <a:ext cx="3707904" cy="486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9388" marR="0" lvl="0" indent="-17938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Rejoin Finger 4, #2 Left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0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Climb: 350 Kts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0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Cruise 350 Kts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0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Combat 450 Kts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0" indent="-1031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0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x-none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A-G (Ingress)</a:t>
            </a:r>
            <a:endParaRPr/>
          </a:p>
          <a:p>
            <a:pPr marL="179388" marR="0" lvl="1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(Low-level): Wedge/fighting wing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1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0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x-none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A-A (Egress) </a:t>
            </a:r>
            <a:endParaRPr/>
          </a:p>
          <a:p>
            <a:pPr marL="179388" marR="0" lvl="1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Line Abreast: 0.5-1nm. #2 1000ft high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1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Radar: </a:t>
            </a:r>
            <a:endParaRPr/>
          </a:p>
          <a:p>
            <a:pPr marL="179388" marR="0" lvl="2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#1 High and far</a:t>
            </a:r>
            <a:endParaRPr/>
          </a:p>
          <a:p>
            <a:pPr marL="179388" marR="0" lvl="2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#2  Low and near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2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Sorting:</a:t>
            </a:r>
            <a:endParaRPr/>
          </a:p>
          <a:p>
            <a:pPr marL="179388" marR="0" lvl="2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#1 : Left, Lead, High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9388" marR="0" lvl="2" indent="-17938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x-non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#2: Right, Trail, Low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095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667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0"/>
          <p:cNvSpPr txBox="1"/>
          <p:nvPr/>
        </p:nvSpPr>
        <p:spPr>
          <a:xfrm>
            <a:off x="2915816" y="699542"/>
            <a:ext cx="3240360" cy="4353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 Assumptions: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Visual: </a:t>
            </a: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meaning they have sight of the other friendly fighter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Joy: </a:t>
            </a: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meaning they do not have a tally on any unknown or hostile aircraft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Naked: </a:t>
            </a: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RWR indication (opposite of “Spike”, “Nails”, “Mud”, “Dirt”)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Clean: </a:t>
            </a: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meaning the fighter has no radar contacts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#2 report if this changes and it have not been picked up by lead.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0"/>
          <p:cNvSpPr txBox="1"/>
          <p:nvPr/>
        </p:nvSpPr>
        <p:spPr>
          <a:xfrm>
            <a:off x="7092280" y="4155926"/>
            <a:ext cx="10081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Merge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0"/>
          <p:cNvSpPr txBox="1"/>
          <p:nvPr/>
        </p:nvSpPr>
        <p:spPr>
          <a:xfrm>
            <a:off x="7092280" y="3723878"/>
            <a:ext cx="10081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NLT Defend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0"/>
          <p:cNvSpPr txBox="1"/>
          <p:nvPr/>
        </p:nvSpPr>
        <p:spPr>
          <a:xfrm>
            <a:off x="7092280" y="3435846"/>
            <a:ext cx="10081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NLT Abort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0"/>
          <p:cNvSpPr txBox="1"/>
          <p:nvPr/>
        </p:nvSpPr>
        <p:spPr>
          <a:xfrm>
            <a:off x="7092280" y="2859782"/>
            <a:ext cx="18002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Assess targeted status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0"/>
          <p:cNvSpPr txBox="1"/>
          <p:nvPr/>
        </p:nvSpPr>
        <p:spPr>
          <a:xfrm>
            <a:off x="7092280" y="2283718"/>
            <a:ext cx="18002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Shoot: FOX 3 , Crank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0"/>
          <p:cNvSpPr txBox="1"/>
          <p:nvPr/>
        </p:nvSpPr>
        <p:spPr>
          <a:xfrm>
            <a:off x="7092280" y="1752230"/>
            <a:ext cx="18002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Meld and Sort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0"/>
          <p:cNvSpPr txBox="1"/>
          <p:nvPr/>
        </p:nvSpPr>
        <p:spPr>
          <a:xfrm>
            <a:off x="7092280" y="1203598"/>
            <a:ext cx="18002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Tactical /target range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0"/>
          <p:cNvSpPr txBox="1"/>
          <p:nvPr/>
        </p:nvSpPr>
        <p:spPr>
          <a:xfrm>
            <a:off x="7092280" y="627534"/>
            <a:ext cx="18002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Commit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3" name="Google Shape;183;p10"/>
          <p:cNvGrpSpPr/>
          <p:nvPr/>
        </p:nvGrpSpPr>
        <p:grpSpPr>
          <a:xfrm>
            <a:off x="6525360" y="699542"/>
            <a:ext cx="377184" cy="4176464"/>
            <a:chOff x="6525360" y="1988840"/>
            <a:chExt cx="377184" cy="4176464"/>
          </a:xfrm>
        </p:grpSpPr>
        <p:cxnSp>
          <p:nvCxnSpPr>
            <p:cNvPr id="184" name="Google Shape;184;p10"/>
            <p:cNvCxnSpPr/>
            <p:nvPr/>
          </p:nvCxnSpPr>
          <p:spPr>
            <a:xfrm>
              <a:off x="6723096" y="1988840"/>
              <a:ext cx="0" cy="4176464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lg" len="lg"/>
            </a:ln>
          </p:spPr>
        </p:cxnSp>
        <p:cxnSp>
          <p:nvCxnSpPr>
            <p:cNvPr id="185" name="Google Shape;185;p10"/>
            <p:cNvCxnSpPr/>
            <p:nvPr/>
          </p:nvCxnSpPr>
          <p:spPr>
            <a:xfrm>
              <a:off x="6542504" y="2060848"/>
              <a:ext cx="36004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6" name="Google Shape;186;p10"/>
            <p:cNvCxnSpPr/>
            <p:nvPr/>
          </p:nvCxnSpPr>
          <p:spPr>
            <a:xfrm>
              <a:off x="6534504" y="2636912"/>
              <a:ext cx="36004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7" name="Google Shape;187;p10"/>
            <p:cNvCxnSpPr/>
            <p:nvPr/>
          </p:nvCxnSpPr>
          <p:spPr>
            <a:xfrm>
              <a:off x="6534504" y="3140968"/>
              <a:ext cx="36004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8" name="Google Shape;188;p10"/>
            <p:cNvCxnSpPr/>
            <p:nvPr/>
          </p:nvCxnSpPr>
          <p:spPr>
            <a:xfrm>
              <a:off x="6534504" y="5589240"/>
              <a:ext cx="36004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9" name="Google Shape;189;p10"/>
            <p:cNvCxnSpPr/>
            <p:nvPr/>
          </p:nvCxnSpPr>
          <p:spPr>
            <a:xfrm>
              <a:off x="6525360" y="3717032"/>
              <a:ext cx="36004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0" name="Google Shape;190;p10"/>
            <p:cNvCxnSpPr/>
            <p:nvPr/>
          </p:nvCxnSpPr>
          <p:spPr>
            <a:xfrm>
              <a:off x="6534504" y="4293096"/>
              <a:ext cx="36004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1" name="Google Shape;191;p10"/>
            <p:cNvCxnSpPr/>
            <p:nvPr/>
          </p:nvCxnSpPr>
          <p:spPr>
            <a:xfrm>
              <a:off x="6534504" y="4941168"/>
              <a:ext cx="36004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2" name="Google Shape;192;p10"/>
            <p:cNvCxnSpPr/>
            <p:nvPr/>
          </p:nvCxnSpPr>
          <p:spPr>
            <a:xfrm>
              <a:off x="6534504" y="5157192"/>
              <a:ext cx="36004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93" name="Google Shape;193;p10"/>
          <p:cNvSpPr txBox="1"/>
          <p:nvPr/>
        </p:nvSpPr>
        <p:spPr>
          <a:xfrm>
            <a:off x="6228184" y="627534"/>
            <a:ext cx="3600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40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0"/>
          <p:cNvSpPr txBox="1"/>
          <p:nvPr/>
        </p:nvSpPr>
        <p:spPr>
          <a:xfrm>
            <a:off x="6228184" y="1214631"/>
            <a:ext cx="3600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0"/>
          <p:cNvSpPr txBox="1"/>
          <p:nvPr/>
        </p:nvSpPr>
        <p:spPr>
          <a:xfrm>
            <a:off x="6228184" y="1718687"/>
            <a:ext cx="3600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0"/>
          <p:cNvSpPr txBox="1"/>
          <p:nvPr/>
        </p:nvSpPr>
        <p:spPr>
          <a:xfrm>
            <a:off x="6228184" y="2294751"/>
            <a:ext cx="3600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0"/>
          <p:cNvSpPr txBox="1"/>
          <p:nvPr/>
        </p:nvSpPr>
        <p:spPr>
          <a:xfrm>
            <a:off x="6228184" y="2870815"/>
            <a:ext cx="3600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0"/>
          <p:cNvSpPr txBox="1"/>
          <p:nvPr/>
        </p:nvSpPr>
        <p:spPr>
          <a:xfrm>
            <a:off x="6228184" y="3518887"/>
            <a:ext cx="3600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0"/>
          <p:cNvSpPr txBox="1"/>
          <p:nvPr/>
        </p:nvSpPr>
        <p:spPr>
          <a:xfrm>
            <a:off x="6228184" y="3734911"/>
            <a:ext cx="3600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8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3600" b="1" dirty="0" smtClean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A-G</a:t>
            </a:r>
            <a:endParaRPr sz="3600" b="1" dirty="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73" name="Google Shape;173;p10"/>
          <p:cNvSpPr txBox="1"/>
          <p:nvPr/>
        </p:nvSpPr>
        <p:spPr>
          <a:xfrm>
            <a:off x="0" y="699542"/>
            <a:ext cx="3707904" cy="486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1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Char char="-"/>
            </a:pPr>
            <a:r>
              <a:rPr lang="nb-NO" sz="12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HVT:</a:t>
            </a:r>
          </a:p>
          <a:p>
            <a:pPr lvl="5">
              <a:spcBef>
                <a:spcPts val="240"/>
              </a:spcBef>
              <a:buClr>
                <a:schemeClr val="dk1"/>
              </a:buClr>
              <a:buSzPts val="1200"/>
              <a:buFontTx/>
              <a:buChar char="-"/>
            </a:pP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Convoy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4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vehicles</a:t>
            </a:r>
            <a:endParaRPr lang="nb-NO" sz="12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5">
              <a:spcBef>
                <a:spcPts val="240"/>
              </a:spcBef>
              <a:buClr>
                <a:schemeClr val="dk1"/>
              </a:buClr>
              <a:buSzPts val="1200"/>
              <a:buFontTx/>
              <a:buChar char="-"/>
            </a:pP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</a:t>
            </a:r>
            <a:endParaRPr lang="nb-NO" sz="12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5">
              <a:spcBef>
                <a:spcPts val="240"/>
              </a:spcBef>
              <a:buClr>
                <a:schemeClr val="dk1"/>
              </a:buClr>
              <a:buSzPts val="1200"/>
              <a:buFontTx/>
              <a:buChar char="-"/>
            </a:pPr>
            <a:endParaRPr lang="nb-NO" sz="1200" b="0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5">
              <a:spcBef>
                <a:spcPts val="240"/>
              </a:spcBef>
              <a:buClr>
                <a:schemeClr val="dk1"/>
              </a:buClr>
              <a:buSzPts val="1200"/>
              <a:buFontTx/>
              <a:buChar char="-"/>
            </a:pP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LGB ,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self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lased</a:t>
            </a:r>
            <a:endParaRPr lang="nb-NO" sz="12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5">
              <a:spcBef>
                <a:spcPts val="240"/>
              </a:spcBef>
              <a:buClr>
                <a:schemeClr val="dk1"/>
              </a:buClr>
              <a:buSzPts val="1200"/>
              <a:buFontTx/>
              <a:buChar char="-"/>
            </a:pPr>
            <a:r>
              <a:rPr lang="nb-NO" sz="12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2x GBU12 (1 </a:t>
            </a:r>
            <a:r>
              <a:rPr lang="nb-NO" sz="12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</a:t>
            </a:r>
            <a:r>
              <a:rPr lang="nb-NO" sz="12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case </a:t>
            </a:r>
            <a:r>
              <a:rPr lang="nb-NO" sz="12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miss/failure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  <a:p>
            <a:pPr lvl="5">
              <a:spcBef>
                <a:spcPts val="240"/>
              </a:spcBef>
              <a:buClr>
                <a:schemeClr val="dk1"/>
              </a:buClr>
              <a:buSzPts val="1200"/>
              <a:buFontTx/>
              <a:buChar char="-"/>
            </a:pPr>
            <a:r>
              <a:rPr lang="nb-NO" sz="12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Attack</a:t>
            </a:r>
            <a:r>
              <a:rPr lang="nb-NO" sz="12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from line </a:t>
            </a:r>
            <a:r>
              <a:rPr lang="nb-NO" sz="12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abreast</a:t>
            </a:r>
            <a:endParaRPr lang="nb-NO" sz="1200" b="0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5">
              <a:spcBef>
                <a:spcPts val="240"/>
              </a:spcBef>
              <a:buClr>
                <a:schemeClr val="dk1"/>
              </a:buClr>
              <a:buSzPts val="1200"/>
              <a:buFontTx/>
              <a:buChar char="-"/>
            </a:pP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In-out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as fast as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possible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667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03760" y="723129"/>
            <a:ext cx="5640240" cy="3216969"/>
          </a:xfrm>
          <a:prstGeom prst="rect">
            <a:avLst/>
          </a:prstGeom>
          <a:noFill/>
          <a:ln w="1">
            <a:noFill/>
            <a:miter lim="800000"/>
            <a:headEnd/>
            <a:tailEnd type="none" w="med" len="med"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6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QUESTIONS</a:t>
            </a:r>
            <a:endParaRPr sz="36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MISSION</a:t>
            </a:r>
            <a:endParaRPr sz="36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251520" y="1131590"/>
            <a:ext cx="3672408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Mission</a:t>
            </a:r>
            <a:r>
              <a:rPr lang="x-none" sz="18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8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Strike OBJ RIGEL (HVT location)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Participants</a:t>
            </a:r>
            <a:r>
              <a:rPr lang="x-none" sz="18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lang="nb-NO" sz="1800" b="1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8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CHEVY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8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ARCO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8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OVERLORD</a:t>
            </a:r>
            <a:endParaRPr dirty="0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83264" y="1288124"/>
            <a:ext cx="4102213" cy="2339739"/>
          </a:xfrm>
          <a:prstGeom prst="rect">
            <a:avLst/>
          </a:prstGeom>
          <a:noFill/>
          <a:ln w="1">
            <a:noFill/>
            <a:miter lim="800000"/>
            <a:headEnd/>
            <a:tailEnd type="none" w="med" len="med"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FRIENDLY SITUATION</a:t>
            </a:r>
            <a:endParaRPr sz="36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50862" y="709091"/>
            <a:ext cx="4163129" cy="4242049"/>
          </a:xfrm>
          <a:prstGeom prst="rect">
            <a:avLst/>
          </a:prstGeom>
          <a:noFill/>
          <a:ln w="1">
            <a:noFill/>
            <a:miter lim="800000"/>
            <a:headEnd/>
            <a:tailEnd type="none" w="med" len="med"/>
          </a:ln>
          <a:effectLst/>
        </p:spPr>
      </p:pic>
      <p:sp>
        <p:nvSpPr>
          <p:cNvPr id="4" name="Ellipse 3"/>
          <p:cNvSpPr/>
          <p:nvPr/>
        </p:nvSpPr>
        <p:spPr>
          <a:xfrm>
            <a:off x="5263375" y="1219200"/>
            <a:ext cx="1003610" cy="498088"/>
          </a:xfrm>
          <a:prstGeom prst="ellipse">
            <a:avLst/>
          </a:prstGeom>
          <a:solidFill>
            <a:schemeClr val="accent1">
              <a:alpha val="42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VIPER: Strike</a:t>
            </a:r>
          </a:p>
        </p:txBody>
      </p:sp>
      <p:sp>
        <p:nvSpPr>
          <p:cNvPr id="5" name="Ellipse 4"/>
          <p:cNvSpPr/>
          <p:nvPr/>
        </p:nvSpPr>
        <p:spPr>
          <a:xfrm>
            <a:off x="6924907" y="992459"/>
            <a:ext cx="921834" cy="423746"/>
          </a:xfrm>
          <a:prstGeom prst="ellipse">
            <a:avLst/>
          </a:prstGeom>
          <a:solidFill>
            <a:schemeClr val="accent1">
              <a:alpha val="42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JEDI: SEAD</a:t>
            </a:r>
            <a:endParaRPr lang="en-US" sz="800" b="1" dirty="0">
              <a:solidFill>
                <a:schemeClr val="tx1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5486400" y="2293434"/>
            <a:ext cx="1059365" cy="561278"/>
          </a:xfrm>
          <a:prstGeom prst="ellipse">
            <a:avLst/>
          </a:prstGeom>
          <a:solidFill>
            <a:schemeClr val="accent1">
              <a:alpha val="42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CAS</a:t>
            </a:r>
          </a:p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CLAW/AXE/COBRA</a:t>
            </a:r>
          </a:p>
        </p:txBody>
      </p:sp>
      <p:sp>
        <p:nvSpPr>
          <p:cNvPr id="7" name="Ellipse 6"/>
          <p:cNvSpPr/>
          <p:nvPr/>
        </p:nvSpPr>
        <p:spPr>
          <a:xfrm>
            <a:off x="4571999" y="3025697"/>
            <a:ext cx="1003610" cy="498088"/>
          </a:xfrm>
          <a:prstGeom prst="ellipse">
            <a:avLst/>
          </a:prstGeom>
          <a:solidFill>
            <a:schemeClr val="accent1">
              <a:alpha val="42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SPECTRE</a:t>
            </a:r>
          </a:p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PANTHER</a:t>
            </a:r>
          </a:p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CAP</a:t>
            </a:r>
          </a:p>
        </p:txBody>
      </p:sp>
      <p:sp>
        <p:nvSpPr>
          <p:cNvPr id="8" name="Ellipse 7"/>
          <p:cNvSpPr/>
          <p:nvPr/>
        </p:nvSpPr>
        <p:spPr>
          <a:xfrm>
            <a:off x="8140390" y="1089102"/>
            <a:ext cx="1003610" cy="498088"/>
          </a:xfrm>
          <a:prstGeom prst="ellipse">
            <a:avLst/>
          </a:prstGeom>
          <a:solidFill>
            <a:schemeClr val="accent1">
              <a:alpha val="42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RAGE </a:t>
            </a:r>
          </a:p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ANGRY</a:t>
            </a:r>
          </a:p>
          <a:p>
            <a:pPr algn="ctr"/>
            <a:r>
              <a:rPr lang="en-US" sz="800" b="1" dirty="0" smtClean="0">
                <a:solidFill>
                  <a:schemeClr val="tx1"/>
                </a:solidFill>
              </a:rPr>
              <a:t>STRIKE/SEAD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ENEMY SITUATION</a:t>
            </a:r>
            <a:endParaRPr sz="36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90224" y="877229"/>
            <a:ext cx="4358269" cy="3919726"/>
          </a:xfrm>
          <a:prstGeom prst="rect">
            <a:avLst/>
          </a:prstGeom>
          <a:noFill/>
          <a:ln w="1">
            <a:noFill/>
            <a:miter lim="800000"/>
            <a:headEnd/>
            <a:tailEnd type="none" w="med" len="med"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THREATS</a:t>
            </a:r>
            <a:endParaRPr sz="36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90224" y="877229"/>
            <a:ext cx="4358269" cy="3919726"/>
          </a:xfrm>
          <a:prstGeom prst="rect">
            <a:avLst/>
          </a:prstGeom>
          <a:noFill/>
          <a:ln w="1">
            <a:noFill/>
            <a:miter lim="800000"/>
            <a:headEnd/>
            <a:tailEnd type="none" w="med" len="med"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FLIGHTPLAN</a:t>
            </a:r>
            <a:endParaRPr sz="36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50862" y="709091"/>
            <a:ext cx="4163129" cy="4242049"/>
          </a:xfrm>
          <a:prstGeom prst="rect">
            <a:avLst/>
          </a:prstGeom>
          <a:noFill/>
          <a:ln w="1">
            <a:noFill/>
            <a:miter lim="800000"/>
            <a:headEnd/>
            <a:tailEnd type="none" w="med" len="med"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FLIGHT ADMIN</a:t>
            </a:r>
            <a:endParaRPr sz="36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50" name="Google Shape;150;p7"/>
          <p:cNvSpPr/>
          <p:nvPr/>
        </p:nvSpPr>
        <p:spPr>
          <a:xfrm>
            <a:off x="0" y="627534"/>
            <a:ext cx="4139952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Flight Info:</a:t>
            </a:r>
            <a:endParaRPr sz="1200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Rollcall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CHEVY 3-1 / CHEVY 3-2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Internal frequency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MDC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Intra-flight TACAN 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frequency: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MDC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IFF: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MDC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Datalink settings:</a:t>
            </a:r>
            <a:endParaRPr sz="1200" b="1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Loadout: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MDC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Lasercodes: </a:t>
            </a:r>
            <a:r>
              <a:rPr lang="nb-NO" sz="12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MDC</a:t>
            </a:r>
            <a:endParaRPr sz="120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Briefing time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Pit time (Step time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1815Z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Check-in 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time: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1820Z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Expected taxi 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time: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1835Z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Expected take-off time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1839Z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Weather data:</a:t>
            </a:r>
            <a:endParaRPr sz="1200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Airfield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Clear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skies,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calm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winds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from EAST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area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4572000" y="573058"/>
            <a:ext cx="457200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Departure</a:t>
            </a:r>
            <a:endParaRPr sz="12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Type of takeoff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sec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trail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Rejoin procedures and formation</a:t>
            </a:r>
            <a:r>
              <a:rPr lang="x-none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Echelon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Join </a:t>
            </a: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 formation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Expected systems / OPS check</a:t>
            </a:r>
            <a:r>
              <a:rPr lang="x-none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Aborted take-off procedure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Emergency after take-off procedure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FLIGHT ADMIN</a:t>
            </a:r>
            <a:endParaRPr sz="3600" b="1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58" name="Google Shape;158;p8"/>
          <p:cNvSpPr/>
          <p:nvPr/>
        </p:nvSpPr>
        <p:spPr>
          <a:xfrm>
            <a:off x="0" y="3337704"/>
            <a:ext cx="4572000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Tanking</a:t>
            </a:r>
            <a:endParaRPr sz="12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Tanker Callsign:</a:t>
            </a:r>
            <a:r>
              <a:rPr lang="x-non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ARCO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Track/anchor: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AR1202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Altitudes: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FL190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Times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1850Z-1905Z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Onload: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Night/IMC/Breakaway:</a:t>
            </a:r>
            <a:endParaRPr sz="12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Reform:</a:t>
            </a:r>
            <a:endParaRPr sz="12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Contingencies:</a:t>
            </a:r>
            <a:endParaRPr sz="12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8"/>
          <p:cNvSpPr/>
          <p:nvPr/>
        </p:nvSpPr>
        <p:spPr>
          <a:xfrm>
            <a:off x="4572000" y="627534"/>
            <a:ext cx="457200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Fuel Management</a:t>
            </a:r>
            <a:endParaRPr sz="12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Bingo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3500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Joker: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3500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Fuel awareness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Reports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tanks dry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Afterburner use and restrictions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Takeoff/combat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(not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rejoin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Considerations: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8"/>
          <p:cNvSpPr/>
          <p:nvPr/>
        </p:nvSpPr>
        <p:spPr>
          <a:xfrm>
            <a:off x="4427984" y="3291830"/>
            <a:ext cx="4716016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RTB</a:t>
            </a:r>
            <a:endParaRPr sz="1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Rejoin formation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Echelon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Operational checks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Battle Damage Assessment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Expected recovery type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OHB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Alternate field ( TACAN / ILS / FREQ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Dahfra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,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See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MDC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8"/>
          <p:cNvSpPr/>
          <p:nvPr/>
        </p:nvSpPr>
        <p:spPr>
          <a:xfrm>
            <a:off x="0" y="565051"/>
            <a:ext cx="457200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Enroute</a:t>
            </a:r>
            <a:endParaRPr sz="12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Bullseye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NAOMI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Altitude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FL200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Formation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Line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abreast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(A-A,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until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check-in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A-G,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before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IP)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Push times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nb-NO" sz="1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1917Z (passing FLOT)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Details of all agencies that are to be interacted with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lang="nb-NO" sz="1200" b="1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200" b="1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ATC: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Unmanned</a:t>
            </a:r>
            <a:endParaRPr lang="nb-NO" sz="1200" dirty="0" smtClean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200" b="1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DARKSTAR: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nb-NO" sz="1200" dirty="0" err="1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Check-in</a:t>
            </a:r>
            <a:endParaRPr lang="nb-NO" sz="1200" dirty="0" smtClean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200" b="1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OVERLORD: </a:t>
            </a:r>
            <a:r>
              <a:rPr lang="nb-NO" sz="12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A-G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smtClean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Any </a:t>
            </a:r>
            <a:r>
              <a:rPr lang="x-none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requirements for radio silent / EMCON procedures:</a:t>
            </a:r>
            <a:endParaRPr sz="1200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Radio failure procedures and contingencies</a:t>
            </a:r>
            <a:r>
              <a:rPr lang="x-none" sz="1200" b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lang="nb-NO" sz="1200" b="1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2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SOP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"/>
          <p:cNvSpPr txBox="1"/>
          <p:nvPr/>
        </p:nvSpPr>
        <p:spPr>
          <a:xfrm>
            <a:off x="2411760" y="0"/>
            <a:ext cx="673224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3600" b="1" smtClean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BULLSEYE</a:t>
            </a:r>
            <a:endParaRPr sz="3600" b="1" dirty="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03395" y="676129"/>
            <a:ext cx="4759712" cy="4280774"/>
          </a:xfrm>
          <a:prstGeom prst="rect">
            <a:avLst/>
          </a:prstGeom>
          <a:noFill/>
          <a:ln w="1">
            <a:noFill/>
            <a:miter lim="800000"/>
            <a:headEnd/>
            <a:tailEnd type="none" w="med" len="med"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496</Words>
  <Application>Microsoft Office PowerPoint</Application>
  <PresentationFormat>Skjermfremvisning (16:9)</PresentationFormat>
  <Paragraphs>141</Paragraphs>
  <Slides>12</Slides>
  <Notes>12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12</vt:i4>
      </vt:variant>
    </vt:vector>
  </HeadingPairs>
  <TitlesOfParts>
    <vt:vector size="16" baseType="lpstr">
      <vt:lpstr>Arial</vt:lpstr>
      <vt:lpstr>Calibri</vt:lpstr>
      <vt:lpstr>Arial Black</vt:lpstr>
      <vt:lpstr>Kontortema</vt:lpstr>
      <vt:lpstr>Mission Strike OBJ RIGEL  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  <vt:lpstr>Lysbilde 10</vt:lpstr>
      <vt:lpstr>Lysbilde 11</vt:lpstr>
      <vt:lpstr>Lysbilde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Mission  </dc:title>
  <dc:creator>132nd Virtual Wing</dc:creator>
  <cp:lastModifiedBy>Neck</cp:lastModifiedBy>
  <cp:revision>4</cp:revision>
  <dcterms:created xsi:type="dcterms:W3CDTF">2019-03-12T22:01:00Z</dcterms:created>
  <dcterms:modified xsi:type="dcterms:W3CDTF">2020-04-19T17:07:03Z</dcterms:modified>
</cp:coreProperties>
</file>